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8" autoAdjust="0"/>
    <p:restoredTop sz="94660"/>
  </p:normalViewPr>
  <p:slideViewPr>
    <p:cSldViewPr>
      <p:cViewPr varScale="1">
        <p:scale>
          <a:sx n="54" d="100"/>
          <a:sy n="54" d="100"/>
        </p:scale>
        <p:origin x="-1397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2C1-1F78-49D0-BB82-89366657F3EB}" type="datetimeFigureOut">
              <a:rPr lang="lt-LT" smtClean="0"/>
              <a:t>2022-03-26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4496-DB42-4C57-8B2F-A65E9354548E}" type="slidenum">
              <a:rPr lang="lt-LT" smtClean="0"/>
              <a:t>‹#›</a:t>
            </a:fld>
            <a:endParaRPr lang="lt-L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2C1-1F78-49D0-BB82-89366657F3EB}" type="datetimeFigureOut">
              <a:rPr lang="lt-LT" smtClean="0"/>
              <a:t>2022-03-26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4496-DB42-4C57-8B2F-A65E9354548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2C1-1F78-49D0-BB82-89366657F3EB}" type="datetimeFigureOut">
              <a:rPr lang="lt-LT" smtClean="0"/>
              <a:t>2022-03-26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4496-DB42-4C57-8B2F-A65E9354548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2C1-1F78-49D0-BB82-89366657F3EB}" type="datetimeFigureOut">
              <a:rPr lang="lt-LT" smtClean="0"/>
              <a:t>2022-03-26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4496-DB42-4C57-8B2F-A65E9354548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2C1-1F78-49D0-BB82-89366657F3EB}" type="datetimeFigureOut">
              <a:rPr lang="lt-LT" smtClean="0"/>
              <a:t>2022-03-26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4496-DB42-4C57-8B2F-A65E9354548E}" type="slidenum">
              <a:rPr lang="lt-LT" smtClean="0"/>
              <a:t>‹#›</a:t>
            </a:fld>
            <a:endParaRPr lang="lt-L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2C1-1F78-49D0-BB82-89366657F3EB}" type="datetimeFigureOut">
              <a:rPr lang="lt-LT" smtClean="0"/>
              <a:t>2022-03-26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4496-DB42-4C57-8B2F-A65E9354548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2C1-1F78-49D0-BB82-89366657F3EB}" type="datetimeFigureOut">
              <a:rPr lang="lt-LT" smtClean="0"/>
              <a:t>2022-03-26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4496-DB42-4C57-8B2F-A65E9354548E}" type="slidenum">
              <a:rPr lang="lt-LT" smtClean="0"/>
              <a:t>‹#›</a:t>
            </a:fld>
            <a:endParaRPr lang="lt-L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2C1-1F78-49D0-BB82-89366657F3EB}" type="datetimeFigureOut">
              <a:rPr lang="lt-LT" smtClean="0"/>
              <a:t>2022-03-26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4496-DB42-4C57-8B2F-A65E9354548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2C1-1F78-49D0-BB82-89366657F3EB}" type="datetimeFigureOut">
              <a:rPr lang="lt-LT" smtClean="0"/>
              <a:t>2022-03-26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4496-DB42-4C57-8B2F-A65E9354548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2C1-1F78-49D0-BB82-89366657F3EB}" type="datetimeFigureOut">
              <a:rPr lang="lt-LT" smtClean="0"/>
              <a:t>2022-03-26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4496-DB42-4C57-8B2F-A65E9354548E}" type="slidenum">
              <a:rPr lang="lt-LT" smtClean="0"/>
              <a:t>‹#›</a:t>
            </a:fld>
            <a:endParaRPr lang="lt-L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2C1-1F78-49D0-BB82-89366657F3EB}" type="datetimeFigureOut">
              <a:rPr lang="lt-LT" smtClean="0"/>
              <a:t>2022-03-26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4496-DB42-4C57-8B2F-A65E9354548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CF6B2C1-1F78-49D0-BB82-89366657F3EB}" type="datetimeFigureOut">
              <a:rPr lang="lt-LT" smtClean="0"/>
              <a:t>2022-03-26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1784496-DB42-4C57-8B2F-A65E9354548E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124744"/>
            <a:ext cx="7111752" cy="3168352"/>
          </a:xfrm>
        </p:spPr>
        <p:txBody>
          <a:bodyPr>
            <a:normAutofit/>
          </a:bodyPr>
          <a:lstStyle/>
          <a:p>
            <a:pPr algn="ctr"/>
            <a:r>
              <a:rPr lang="lt-LT" b="1" dirty="0" smtClean="0"/>
              <a:t>Virtuali pamoka – tradicinių veltinių vėlimas</a:t>
            </a:r>
            <a:endParaRPr lang="lt-LT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6060557"/>
            <a:ext cx="1728192" cy="62562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lt-LT" dirty="0" smtClean="0"/>
              <a:t>Zarasai</a:t>
            </a:r>
          </a:p>
          <a:p>
            <a:pPr algn="ctr"/>
            <a:r>
              <a:rPr lang="lt-LT" dirty="0" smtClean="0"/>
              <a:t>2022</a:t>
            </a:r>
            <a:endParaRPr lang="lt-LT" dirty="0"/>
          </a:p>
        </p:txBody>
      </p:sp>
      <p:pic>
        <p:nvPicPr>
          <p:cNvPr id="1026" name="Picture 2" descr="C:\Users\Vilma\Desktop\LTK_Logotipas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407224"/>
            <a:ext cx="2808312" cy="130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41786" y="4524669"/>
            <a:ext cx="6563072" cy="471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1400" b="1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292080" y="4977414"/>
            <a:ext cx="3664024" cy="62562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t-LT" dirty="0" smtClean="0"/>
              <a:t>Parengė: sertifikuoto tautinio paveldo produkto tradicinis amatininkas</a:t>
            </a:r>
          </a:p>
          <a:p>
            <a:pPr algn="just"/>
            <a:r>
              <a:rPr lang="lt-LT" dirty="0" smtClean="0"/>
              <a:t>Virmantas Petrašiūnas</a:t>
            </a:r>
            <a:endParaRPr lang="lt-LT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843808" y="706966"/>
            <a:ext cx="3664024" cy="6256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t-LT" dirty="0" smtClean="0"/>
              <a:t>Veltinių ekspozicijos įrengimas, virtualių vėlimo pamokų parengimas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074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9" descr="d:\Users\Virmantas\Desktop\telefonas 2019 03 12\Camera\20190307_1238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616624" cy="42224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4" y="5707246"/>
            <a:ext cx="7488832" cy="82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1400" b="1" dirty="0" smtClean="0">
                <a:solidFill>
                  <a:schemeClr val="tx1"/>
                </a:solidFill>
              </a:rPr>
              <a:t>8  nuotrauka. Šlapiam vėlimui naudojamos priemonės -  mediniai kurpaliai, aulų plėstuvai, trintuvės.</a:t>
            </a:r>
            <a:endParaRPr lang="lt-LT" sz="1400" b="1" dirty="0">
              <a:solidFill>
                <a:schemeClr val="tx1"/>
              </a:solidFill>
            </a:endParaRPr>
          </a:p>
          <a:p>
            <a:pPr algn="ctr"/>
            <a:endParaRPr lang="lt-L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83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10" descr="d:\Users\Virmantas\Desktop\telefonas 2019 03 12\Camera\20190308_1359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17" y="1629092"/>
            <a:ext cx="4799965" cy="35998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4" y="5296433"/>
            <a:ext cx="7560840" cy="82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1400" b="1" dirty="0" smtClean="0">
                <a:solidFill>
                  <a:schemeClr val="tx1"/>
                </a:solidFill>
              </a:rPr>
              <a:t>9  nuotrauka. Šlapiam vėlimui naudojamos karštas vanduo ir muilas. Šlakstau vandeniu su muilu. Trinu trintuvėm.</a:t>
            </a:r>
            <a:endParaRPr lang="lt-LT" sz="1400" dirty="0"/>
          </a:p>
          <a:p>
            <a:pPr algn="ctr"/>
            <a:endParaRPr lang="lt-L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74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11" descr="d:\Users\Virmantas\Desktop\telefonas 2019 03 12\Camera\20190308_1413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340768"/>
            <a:ext cx="5256584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4" y="5296433"/>
            <a:ext cx="7560840" cy="82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1400" b="1" dirty="0" smtClean="0">
                <a:solidFill>
                  <a:schemeClr val="tx1"/>
                </a:solidFill>
              </a:rPr>
              <a:t>10 nuotrauka. Nukerpu siūlus.</a:t>
            </a:r>
            <a:endParaRPr lang="lt-LT" sz="1400" dirty="0"/>
          </a:p>
          <a:p>
            <a:pPr algn="ctr"/>
            <a:endParaRPr lang="lt-L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08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13" descr="d:\Users\Virmantas\Desktop\telefonas 2019 03 12\Camera\20190308_1416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268760"/>
            <a:ext cx="5328592" cy="40276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4" y="5296433"/>
            <a:ext cx="7560840" cy="82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1400" b="1" dirty="0" smtClean="0">
                <a:solidFill>
                  <a:schemeClr val="tx1"/>
                </a:solidFill>
              </a:rPr>
              <a:t>11 nuotrauka. Ištraukiu vieną dalį lekalo.</a:t>
            </a:r>
            <a:endParaRPr lang="lt-LT" sz="1400" dirty="0"/>
          </a:p>
          <a:p>
            <a:pPr algn="ctr"/>
            <a:endParaRPr lang="lt-L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17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14" descr="d:\Users\Virmantas\Desktop\telefonas 2019 03 12\Camera\20190308_1417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9091"/>
            <a:ext cx="4848255" cy="36673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4" y="5296433"/>
            <a:ext cx="7560840" cy="82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1400" b="1" dirty="0" smtClean="0">
                <a:solidFill>
                  <a:schemeClr val="tx1"/>
                </a:solidFill>
              </a:rPr>
              <a:t>12 nuotrauka. Ištraukiu antrą dalį lekalo.</a:t>
            </a:r>
            <a:endParaRPr lang="lt-LT" sz="1400" dirty="0"/>
          </a:p>
          <a:p>
            <a:pPr algn="ctr"/>
            <a:endParaRPr lang="lt-L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95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15" descr="d:\Users\Virmantas\Desktop\telefonas 2019 03 12\Camera\20190308_1433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17" y="1629092"/>
            <a:ext cx="4799965" cy="35998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4" y="5296433"/>
            <a:ext cx="7560840" cy="82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1400" b="1" dirty="0" smtClean="0">
                <a:solidFill>
                  <a:schemeClr val="tx1"/>
                </a:solidFill>
              </a:rPr>
              <a:t>13 nuotrauka. Veltiniai, ištraukus lekalus.</a:t>
            </a:r>
            <a:endParaRPr lang="lt-LT" sz="1400" dirty="0"/>
          </a:p>
          <a:p>
            <a:pPr algn="ctr"/>
            <a:endParaRPr lang="lt-L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17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16" descr="d:\Users\Virmantas\Desktop\telefonas 2019 03 12\Camera\20190308_1446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06" y="1844824"/>
            <a:ext cx="4799965" cy="35998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4" y="5296433"/>
            <a:ext cx="7560840" cy="82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1400" b="1" dirty="0" smtClean="0">
                <a:solidFill>
                  <a:schemeClr val="tx1"/>
                </a:solidFill>
              </a:rPr>
              <a:t>14 nuotrauka. Veltinius trinu, glamžau rankomis. Naudoju medinius įrankius, daužau. </a:t>
            </a:r>
            <a:endParaRPr lang="lt-L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67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27584" y="5296433"/>
            <a:ext cx="7560840" cy="82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1400" b="1" dirty="0" smtClean="0">
                <a:solidFill>
                  <a:schemeClr val="tx1"/>
                </a:solidFill>
              </a:rPr>
              <a:t>15 nuotrauka. Veliami veltiniai. </a:t>
            </a:r>
            <a:endParaRPr lang="lt-LT" sz="1400" dirty="0">
              <a:solidFill>
                <a:schemeClr val="tx1"/>
              </a:solidFill>
            </a:endParaRPr>
          </a:p>
        </p:txBody>
      </p:sp>
      <p:pic>
        <p:nvPicPr>
          <p:cNvPr id="6" name="Paveikslėlis 19" descr="d:\Users\Virmantas\Desktop\telefonas 2019 03 12\Camera\20190308_1512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021" y="1916832"/>
            <a:ext cx="4799965" cy="3599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013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20" descr="d:\Users\Virmantas\Desktop\telefonas 2019 03 12\Camera\20190308_1514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967" y="1844824"/>
            <a:ext cx="4799965" cy="35998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27584" y="5296433"/>
            <a:ext cx="7560840" cy="82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1400" b="1" dirty="0" smtClean="0">
                <a:solidFill>
                  <a:schemeClr val="tx1"/>
                </a:solidFill>
              </a:rPr>
              <a:t>16 nuotrauka. Veltinius sudedu vienas ant kito ir nukerpu viršų. </a:t>
            </a:r>
            <a:endParaRPr lang="lt-L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39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21" descr="d:\Users\Virmantas\Desktop\telefonas 2019 03 12\Camera\20190308_1518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17" y="1629092"/>
            <a:ext cx="4799965" cy="35998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4" y="5296433"/>
            <a:ext cx="7560840" cy="82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1400" b="1" dirty="0" smtClean="0">
                <a:solidFill>
                  <a:schemeClr val="tx1"/>
                </a:solidFill>
              </a:rPr>
              <a:t>17 nuotrauka. </a:t>
            </a:r>
            <a:r>
              <a:rPr lang="lt-LT" sz="1400" b="1" dirty="0">
                <a:solidFill>
                  <a:schemeClr val="tx1"/>
                </a:solidFill>
              </a:rPr>
              <a:t>Ant kurpalio užmautą veltinį </a:t>
            </a:r>
            <a:r>
              <a:rPr lang="lt-LT" sz="1400" b="1" dirty="0" smtClean="0">
                <a:solidFill>
                  <a:schemeClr val="tx1"/>
                </a:solidFill>
              </a:rPr>
              <a:t>trinu </a:t>
            </a:r>
            <a:r>
              <a:rPr lang="lt-LT" sz="1400" b="1" dirty="0">
                <a:solidFill>
                  <a:schemeClr val="tx1"/>
                </a:solidFill>
              </a:rPr>
              <a:t>rankomis, medinėmis trintuvėmis ir </a:t>
            </a:r>
            <a:r>
              <a:rPr lang="lt-LT" sz="1400" b="1" dirty="0" smtClean="0">
                <a:solidFill>
                  <a:schemeClr val="tx1"/>
                </a:solidFill>
              </a:rPr>
              <a:t>daužau. Formuoju </a:t>
            </a:r>
            <a:r>
              <a:rPr lang="lt-LT" sz="1400" b="1" dirty="0">
                <a:solidFill>
                  <a:schemeClr val="tx1"/>
                </a:solidFill>
              </a:rPr>
              <a:t>pėdą ir aulą </a:t>
            </a:r>
            <a:r>
              <a:rPr lang="lt-LT" sz="1400" b="1" dirty="0" smtClean="0">
                <a:solidFill>
                  <a:schemeClr val="tx1"/>
                </a:solidFill>
              </a:rPr>
              <a:t>paeiliui, </a:t>
            </a:r>
            <a:r>
              <a:rPr lang="lt-LT" sz="1400" b="1" dirty="0">
                <a:solidFill>
                  <a:schemeClr val="tx1"/>
                </a:solidFill>
              </a:rPr>
              <a:t>kol </a:t>
            </a:r>
            <a:r>
              <a:rPr lang="lt-LT" sz="1400" b="1" dirty="0" smtClean="0">
                <a:solidFill>
                  <a:schemeClr val="tx1"/>
                </a:solidFill>
              </a:rPr>
              <a:t>gaunu </a:t>
            </a:r>
            <a:r>
              <a:rPr lang="lt-LT" sz="1400" b="1" dirty="0">
                <a:solidFill>
                  <a:schemeClr val="tx1"/>
                </a:solidFill>
              </a:rPr>
              <a:t>tinkamą </a:t>
            </a:r>
            <a:r>
              <a:rPr lang="lt-LT" sz="1400" b="1" dirty="0" smtClean="0">
                <a:solidFill>
                  <a:schemeClr val="tx1"/>
                </a:solidFill>
              </a:rPr>
              <a:t>dydį. Taip veliu abu veltinius.</a:t>
            </a:r>
            <a:endParaRPr lang="lt-LT" sz="1400" b="1" dirty="0">
              <a:solidFill>
                <a:schemeClr val="tx1"/>
              </a:solidFill>
            </a:endParaRPr>
          </a:p>
          <a:p>
            <a:pPr algn="ctr"/>
            <a:endParaRPr lang="lt-LT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1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Naudojamos priemonės ir medžiagos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lt-LT" dirty="0"/>
              <a:t>Sausam veltinių vėlimui </a:t>
            </a:r>
            <a:r>
              <a:rPr lang="lt-LT" dirty="0" smtClean="0"/>
              <a:t>naudojamos:</a:t>
            </a:r>
          </a:p>
          <a:p>
            <a:pPr lvl="1"/>
            <a:r>
              <a:rPr lang="lt-LT" dirty="0"/>
              <a:t>s</a:t>
            </a:r>
            <a:r>
              <a:rPr lang="lt-LT" dirty="0" smtClean="0"/>
              <a:t>varstyklės;</a:t>
            </a:r>
          </a:p>
          <a:p>
            <a:pPr lvl="1"/>
            <a:r>
              <a:rPr lang="lt-LT" dirty="0" smtClean="0"/>
              <a:t>mediniai lekalai;</a:t>
            </a:r>
          </a:p>
          <a:p>
            <a:pPr lvl="1"/>
            <a:r>
              <a:rPr lang="lt-LT" dirty="0" smtClean="0"/>
              <a:t>siūlai</a:t>
            </a:r>
          </a:p>
          <a:p>
            <a:pPr lvl="1"/>
            <a:r>
              <a:rPr lang="lt-LT" dirty="0" smtClean="0"/>
              <a:t>vilnos karšinys.</a:t>
            </a:r>
            <a:endParaRPr lang="lt-LT" dirty="0"/>
          </a:p>
          <a:p>
            <a:pPr marL="274320" lvl="1" indent="0">
              <a:buNone/>
            </a:pPr>
            <a:endParaRPr lang="lt-LT" dirty="0" smtClean="0"/>
          </a:p>
          <a:p>
            <a:pPr marL="274320" lvl="1" indent="0">
              <a:buNone/>
            </a:pPr>
            <a:r>
              <a:rPr lang="lt-LT" dirty="0" smtClean="0"/>
              <a:t>Šlapiam veltinių vėlimui naudojami:</a:t>
            </a:r>
          </a:p>
          <a:p>
            <a:pPr lvl="1"/>
            <a:r>
              <a:rPr lang="lt-LT" dirty="0"/>
              <a:t>m</a:t>
            </a:r>
            <a:r>
              <a:rPr lang="lt-LT" dirty="0" smtClean="0"/>
              <a:t>ediniai kurpaliai;</a:t>
            </a:r>
          </a:p>
          <a:p>
            <a:pPr lvl="1"/>
            <a:r>
              <a:rPr lang="lt-LT" dirty="0"/>
              <a:t>a</a:t>
            </a:r>
            <a:r>
              <a:rPr lang="lt-LT" dirty="0" smtClean="0"/>
              <a:t>ulų plėstuvai;</a:t>
            </a:r>
          </a:p>
          <a:p>
            <a:pPr lvl="1"/>
            <a:r>
              <a:rPr lang="lt-LT" dirty="0" smtClean="0"/>
              <a:t>trintuvai;</a:t>
            </a:r>
          </a:p>
          <a:p>
            <a:pPr lvl="1"/>
            <a:r>
              <a:rPr lang="lt-LT" dirty="0" smtClean="0"/>
              <a:t>karštas vanduo;</a:t>
            </a:r>
          </a:p>
          <a:p>
            <a:pPr lvl="1"/>
            <a:r>
              <a:rPr lang="lt-LT" dirty="0" smtClean="0"/>
              <a:t>muilas;</a:t>
            </a:r>
          </a:p>
          <a:p>
            <a:pPr lvl="1"/>
            <a:r>
              <a:rPr lang="lt-LT" dirty="0" smtClean="0"/>
              <a:t>žirklės.</a:t>
            </a:r>
          </a:p>
          <a:p>
            <a:pPr lvl="1"/>
            <a:endParaRPr lang="lt-LT" dirty="0" smtClean="0"/>
          </a:p>
          <a:p>
            <a:pPr lvl="1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021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23" descr="d:\Users\Virmantas\Desktop\telefonas 2019 03 12\Camera\20190308_1531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4799965" cy="35998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4" y="5296433"/>
            <a:ext cx="7560840" cy="82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1400" b="1" dirty="0" smtClean="0">
                <a:solidFill>
                  <a:schemeClr val="tx1"/>
                </a:solidFill>
              </a:rPr>
              <a:t>18 nuotrauka. Nuvelti veltiniai.</a:t>
            </a:r>
            <a:endParaRPr lang="lt-LT" sz="1400" b="1" dirty="0">
              <a:solidFill>
                <a:schemeClr val="tx1"/>
              </a:solidFill>
            </a:endParaRPr>
          </a:p>
          <a:p>
            <a:pPr algn="ctr"/>
            <a:endParaRPr lang="lt-LT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8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26" descr="d:\Users\Virmantas\Desktop\telefonas 2019 03 12\Camera\20190308_1553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021" y="1690121"/>
            <a:ext cx="4799965" cy="35998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4" y="5296433"/>
            <a:ext cx="7560840" cy="82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1400" b="1" dirty="0" smtClean="0">
                <a:solidFill>
                  <a:schemeClr val="tx1"/>
                </a:solidFill>
              </a:rPr>
              <a:t>19 nuotrauka. Vandenyje išplauti veltiniai.</a:t>
            </a:r>
            <a:endParaRPr lang="lt-LT" sz="1400" b="1" dirty="0">
              <a:solidFill>
                <a:schemeClr val="tx1"/>
              </a:solidFill>
            </a:endParaRPr>
          </a:p>
          <a:p>
            <a:pPr algn="ctr"/>
            <a:endParaRPr lang="lt-LT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36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27" descr="d:\Users\Virmantas\Desktop\telefonas 2019 03 12\Camera\20190308_1554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17" y="1772816"/>
            <a:ext cx="4799965" cy="35998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4" y="5296433"/>
            <a:ext cx="7560840" cy="82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1400" b="1" dirty="0" smtClean="0">
                <a:solidFill>
                  <a:schemeClr val="tx1"/>
                </a:solidFill>
              </a:rPr>
              <a:t>20 nuotrauka. Maunu ant kurpalio. Formuoju pėdą. Tą patį kartoju su kitu veltiniu.</a:t>
            </a:r>
            <a:endParaRPr lang="lt-LT" sz="1400" b="1" dirty="0">
              <a:solidFill>
                <a:schemeClr val="tx1"/>
              </a:solidFill>
            </a:endParaRPr>
          </a:p>
          <a:p>
            <a:pPr algn="ctr"/>
            <a:endParaRPr lang="lt-LT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69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28" descr="d:\Users\Virmantas\Desktop\telefonas 2019 03 12\Camera\20190308_1558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17" y="1708337"/>
            <a:ext cx="4799965" cy="35998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4" y="5296433"/>
            <a:ext cx="7560840" cy="82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1400" b="1" dirty="0" smtClean="0">
                <a:solidFill>
                  <a:schemeClr val="tx1"/>
                </a:solidFill>
              </a:rPr>
              <a:t>21 nuotrauka. Suformuotos veltinių pėdos.</a:t>
            </a:r>
            <a:endParaRPr lang="lt-LT" sz="1400" b="1" dirty="0">
              <a:solidFill>
                <a:schemeClr val="tx1"/>
              </a:solidFill>
            </a:endParaRPr>
          </a:p>
          <a:p>
            <a:pPr algn="ctr"/>
            <a:endParaRPr lang="lt-LT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22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0" descr="d:\Users\Virmantas\Desktop\telefonas 2019 03 12\Camera\20190308_1605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2017" y="1629092"/>
            <a:ext cx="4799965" cy="35998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63159" y="5753252"/>
            <a:ext cx="7560840" cy="82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1400" b="1" dirty="0" smtClean="0">
                <a:solidFill>
                  <a:schemeClr val="tx1"/>
                </a:solidFill>
              </a:rPr>
              <a:t>22 nuotrauka. Formuojamas reikiamas veltinių ilgis naudojant plėstuvus.</a:t>
            </a:r>
            <a:endParaRPr lang="lt-LT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10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1" descr="d:\Users\Virmantas\Desktop\telefonas 2019 03 12\Camera\20190308_1607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61" y="1772816"/>
            <a:ext cx="4799965" cy="35998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63159" y="5202932"/>
            <a:ext cx="7560840" cy="82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1400" b="1" dirty="0" smtClean="0">
                <a:solidFill>
                  <a:schemeClr val="tx1"/>
                </a:solidFill>
              </a:rPr>
              <a:t>23 nuotrauka. Nuvelti tradiciniai veltiniai.</a:t>
            </a:r>
            <a:endParaRPr lang="lt-LT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78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177281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1" dirty="0" smtClean="0">
                <a:latin typeface="Arial" pitchFamily="34" charset="0"/>
                <a:cs typeface="Arial" pitchFamily="34" charset="0"/>
              </a:rPr>
              <a:t>	Veltinius </a:t>
            </a:r>
            <a:r>
              <a:rPr lang="lt-LT" sz="2400" b="1" dirty="0">
                <a:latin typeface="Arial" pitchFamily="34" charset="0"/>
                <a:cs typeface="Arial" pitchFamily="34" charset="0"/>
              </a:rPr>
              <a:t>geriausia džiovinti lauke. Vengti tiesioginių saulės </a:t>
            </a:r>
            <a:r>
              <a:rPr lang="lt-LT" sz="2400" b="1" dirty="0" smtClean="0">
                <a:latin typeface="Arial" pitchFamily="34" charset="0"/>
                <a:cs typeface="Arial" pitchFamily="34" charset="0"/>
              </a:rPr>
              <a:t>spindulių, kad jų neišblukintų. </a:t>
            </a:r>
            <a:r>
              <a:rPr lang="lt-LT" sz="2400" b="1" dirty="0">
                <a:latin typeface="Arial" pitchFamily="34" charset="0"/>
                <a:cs typeface="Arial" pitchFamily="34" charset="0"/>
              </a:rPr>
              <a:t>Džiovinant </a:t>
            </a:r>
            <a:r>
              <a:rPr lang="lt-LT" sz="2400" b="1" dirty="0" smtClean="0">
                <a:latin typeface="Arial" pitchFamily="34" charset="0"/>
                <a:cs typeface="Arial" pitchFamily="34" charset="0"/>
              </a:rPr>
              <a:t>patalpoje, </a:t>
            </a:r>
            <a:r>
              <a:rPr lang="lt-LT" sz="2400" b="1" dirty="0">
                <a:latin typeface="Arial" pitchFamily="34" charset="0"/>
                <a:cs typeface="Arial" pitchFamily="34" charset="0"/>
              </a:rPr>
              <a:t>po veltiniais reikėtų padėti vonelę. Vengti didelio </a:t>
            </a:r>
            <a:r>
              <a:rPr lang="lt-LT" sz="2400" b="1" dirty="0" smtClean="0">
                <a:latin typeface="Arial" pitchFamily="34" charset="0"/>
                <a:cs typeface="Arial" pitchFamily="34" charset="0"/>
              </a:rPr>
              <a:t>karščio, </a:t>
            </a:r>
            <a:r>
              <a:rPr lang="lt-LT" sz="2400" b="1" dirty="0">
                <a:latin typeface="Arial" pitchFamily="34" charset="0"/>
                <a:cs typeface="Arial" pitchFamily="34" charset="0"/>
              </a:rPr>
              <a:t>nes veltiniai traukiasi. </a:t>
            </a:r>
            <a:endParaRPr lang="lt-LT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lt-LT" sz="2400" b="1" dirty="0" smtClean="0">
                <a:latin typeface="Arial" pitchFamily="34" charset="0"/>
                <a:cs typeface="Arial" pitchFamily="34" charset="0"/>
              </a:rPr>
              <a:t>Lietuvos </a:t>
            </a:r>
            <a:r>
              <a:rPr lang="lt-LT" sz="2400" b="1" dirty="0">
                <a:latin typeface="Arial" pitchFamily="34" charset="0"/>
                <a:cs typeface="Arial" pitchFamily="34" charset="0"/>
              </a:rPr>
              <a:t>oro sąlygomis nešioti veltinius rekomenduojama pritaikius kaliošus.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206877" y="60932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lt-LT" sz="1200" dirty="0" smtClean="0"/>
              <a:t>Projektą „Veltinių ekspozicijos įrengimas, virtualių vėlimo pamokų parengimas“ finansavo Lietuvos kultūros taryba.</a:t>
            </a:r>
            <a:endParaRPr lang="lt-LT" sz="1200" dirty="0"/>
          </a:p>
        </p:txBody>
      </p:sp>
      <p:pic>
        <p:nvPicPr>
          <p:cNvPr id="2050" name="Picture 2" descr="C:\Users\Vilma\Desktop\LTK_Logotipas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80773"/>
            <a:ext cx="3168352" cy="147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729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5805264"/>
            <a:ext cx="6563072" cy="471264"/>
          </a:xfrm>
        </p:spPr>
        <p:txBody>
          <a:bodyPr>
            <a:normAutofit/>
          </a:bodyPr>
          <a:lstStyle/>
          <a:p>
            <a:pPr algn="ctr"/>
            <a:r>
              <a:rPr lang="lt-LT" sz="1400" b="1" dirty="0" smtClean="0">
                <a:solidFill>
                  <a:schemeClr val="tx1"/>
                </a:solidFill>
              </a:rPr>
              <a:t>1 nuotrauka. Atsveriu vieną </a:t>
            </a:r>
            <a:r>
              <a:rPr lang="lt-LT" sz="1400" b="1" dirty="0">
                <a:solidFill>
                  <a:schemeClr val="tx1"/>
                </a:solidFill>
              </a:rPr>
              <a:t>kilogramą vilnos karšinio</a:t>
            </a:r>
            <a:r>
              <a:rPr lang="lt-LT" sz="1400" b="1" dirty="0" smtClean="0">
                <a:solidFill>
                  <a:schemeClr val="tx1"/>
                </a:solidFill>
              </a:rPr>
              <a:t>. Perskiriu per pusę.</a:t>
            </a:r>
            <a:endParaRPr lang="lt-LT" sz="1400" b="1" dirty="0">
              <a:solidFill>
                <a:schemeClr val="tx1"/>
              </a:solidFill>
            </a:endParaRPr>
          </a:p>
        </p:txBody>
      </p:sp>
      <p:pic>
        <p:nvPicPr>
          <p:cNvPr id="4" name="Paveikslėlis 1" descr="d:\Users\Virmantas\Desktop\telefonas 2019 03 12\Camera\20190308_11051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904656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30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805264"/>
            <a:ext cx="5626968" cy="615280"/>
          </a:xfrm>
        </p:spPr>
        <p:txBody>
          <a:bodyPr>
            <a:normAutofit fontScale="90000"/>
          </a:bodyPr>
          <a:lstStyle/>
          <a:p>
            <a:r>
              <a:rPr lang="lt-LT" sz="1400" b="1" dirty="0" smtClean="0">
                <a:solidFill>
                  <a:schemeClr val="tx1"/>
                </a:solidFill>
              </a:rPr>
              <a:t>2 nuotrauka. </a:t>
            </a:r>
            <a:r>
              <a:rPr lang="lt-LT" sz="1400" b="1" dirty="0">
                <a:solidFill>
                  <a:schemeClr val="tx1"/>
                </a:solidFill>
              </a:rPr>
              <a:t>Pagal lekalo dydį išdėlioju vilnos karšinį kiekvienam veltiniui atskirai.</a:t>
            </a:r>
            <a:r>
              <a:rPr lang="lt-LT" sz="1400" b="1" dirty="0"/>
              <a:t/>
            </a:r>
            <a:br>
              <a:rPr lang="lt-LT" sz="1400" b="1" dirty="0"/>
            </a:br>
            <a:endParaRPr lang="lt-LT" sz="1400" b="1" dirty="0">
              <a:solidFill>
                <a:schemeClr val="tx1"/>
              </a:solidFill>
            </a:endParaRPr>
          </a:p>
        </p:txBody>
      </p:sp>
      <p:pic>
        <p:nvPicPr>
          <p:cNvPr id="4" name="Paveikslėlis 3" descr="d:\Users\Virmantas\Desktop\telefonas 2019 03 12\Camera\20190308_1121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759738" cy="4334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22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4" descr="d:\Users\Virmantas\Desktop\telefonas 2019 03 12\Camera\20190308_11214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5494566" cy="40654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7704" y="5805264"/>
            <a:ext cx="5626968" cy="615280"/>
          </a:xfrm>
        </p:spPr>
        <p:txBody>
          <a:bodyPr>
            <a:normAutofit/>
          </a:bodyPr>
          <a:lstStyle/>
          <a:p>
            <a:pPr algn="ctr"/>
            <a:r>
              <a:rPr lang="lt-LT" sz="1400" b="1" dirty="0">
                <a:solidFill>
                  <a:schemeClr val="tx1"/>
                </a:solidFill>
              </a:rPr>
              <a:t>3</a:t>
            </a:r>
            <a:r>
              <a:rPr lang="lt-LT" sz="1400" b="1" dirty="0" smtClean="0">
                <a:solidFill>
                  <a:schemeClr val="tx1"/>
                </a:solidFill>
              </a:rPr>
              <a:t> nuotrauka. Ant išdėliotos vilnos dedu lekalus.</a:t>
            </a:r>
            <a:endParaRPr lang="lt-LT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5" descr="d:\Users\Virmantas\Desktop\telefonas 2019 03 12\Camera\20190308_11241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544616" cy="44276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03648" y="5733256"/>
            <a:ext cx="5626968" cy="615280"/>
          </a:xfrm>
        </p:spPr>
        <p:txBody>
          <a:bodyPr>
            <a:normAutofit/>
          </a:bodyPr>
          <a:lstStyle/>
          <a:p>
            <a:pPr algn="ctr"/>
            <a:r>
              <a:rPr lang="lt-LT" sz="1400" b="1" dirty="0" smtClean="0">
                <a:solidFill>
                  <a:schemeClr val="tx1"/>
                </a:solidFill>
              </a:rPr>
              <a:t>4 nuotrauka. Ant lekalų dedu vilną.</a:t>
            </a:r>
            <a:endParaRPr lang="lt-LT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6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6" descr="d:\Users\Virmantas\Desktop\telefonas 2019 03 12\Camera\20190308_11272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472608" cy="42794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91680" y="5733256"/>
            <a:ext cx="5626968" cy="615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1400" b="1" dirty="0">
                <a:solidFill>
                  <a:schemeClr val="tx1"/>
                </a:solidFill>
              </a:rPr>
              <a:t>5</a:t>
            </a:r>
            <a:r>
              <a:rPr lang="lt-LT" sz="1400" b="1" dirty="0" smtClean="0">
                <a:solidFill>
                  <a:schemeClr val="tx1"/>
                </a:solidFill>
              </a:rPr>
              <a:t> nuotrauka. Lekalus apvynioju siūlu, kad nenukristų vilna.</a:t>
            </a:r>
            <a:endParaRPr lang="lt-LT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7" descr="d:\Users\Virmantas\Desktop\telefonas 2019 03 12\Camera\20190308_13334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800600" cy="36035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91680" y="5117976"/>
            <a:ext cx="6048672" cy="615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1400" b="1" dirty="0" smtClean="0">
                <a:solidFill>
                  <a:schemeClr val="tx1"/>
                </a:solidFill>
              </a:rPr>
              <a:t>6 nuotrauka. Apverčiu  </a:t>
            </a:r>
            <a:r>
              <a:rPr lang="lt-LT" sz="1400" b="1" dirty="0">
                <a:solidFill>
                  <a:schemeClr val="tx1"/>
                </a:solidFill>
              </a:rPr>
              <a:t>ir vėl </a:t>
            </a:r>
            <a:r>
              <a:rPr lang="lt-LT" sz="1400" b="1" dirty="0" smtClean="0">
                <a:solidFill>
                  <a:schemeClr val="tx1"/>
                </a:solidFill>
              </a:rPr>
              <a:t>dedu vilnos </a:t>
            </a:r>
            <a:r>
              <a:rPr lang="lt-LT" sz="1400" b="1" dirty="0">
                <a:solidFill>
                  <a:schemeClr val="tx1"/>
                </a:solidFill>
              </a:rPr>
              <a:t>karšinį kiekvienam </a:t>
            </a:r>
            <a:r>
              <a:rPr lang="lt-LT" sz="1400" b="1" dirty="0" smtClean="0">
                <a:solidFill>
                  <a:schemeClr val="tx1"/>
                </a:solidFill>
              </a:rPr>
              <a:t>veltiniui atskirai.</a:t>
            </a:r>
            <a:endParaRPr lang="lt-LT" sz="1400" b="1" dirty="0">
              <a:solidFill>
                <a:schemeClr val="tx1"/>
              </a:solidFill>
            </a:endParaRPr>
          </a:p>
          <a:p>
            <a:pPr algn="ctr"/>
            <a:endParaRPr lang="lt-L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8" descr="d:\Users\Virmantas\Desktop\telefonas 2019 03 12\Camera\20190308_1347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66" y="1065318"/>
            <a:ext cx="4799965" cy="35998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70778" y="4767614"/>
            <a:ext cx="5881542" cy="82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1400" b="1" dirty="0" smtClean="0">
                <a:solidFill>
                  <a:schemeClr val="tx1"/>
                </a:solidFill>
              </a:rPr>
              <a:t>7 nuotrauka. </a:t>
            </a:r>
            <a:r>
              <a:rPr lang="lt-LT" sz="1400" b="1" dirty="0">
                <a:solidFill>
                  <a:schemeClr val="tx1"/>
                </a:solidFill>
              </a:rPr>
              <a:t>Toliau </a:t>
            </a:r>
            <a:r>
              <a:rPr lang="lt-LT" sz="1400" b="1" dirty="0" smtClean="0">
                <a:solidFill>
                  <a:schemeClr val="tx1"/>
                </a:solidFill>
              </a:rPr>
              <a:t>dedu </a:t>
            </a:r>
            <a:r>
              <a:rPr lang="lt-LT" sz="1400" b="1" dirty="0">
                <a:solidFill>
                  <a:schemeClr val="tx1"/>
                </a:solidFill>
              </a:rPr>
              <a:t>vilnos karšinį ant abiejų lekalų atskirai tiek sluoksnių, kol </a:t>
            </a:r>
            <a:r>
              <a:rPr lang="lt-LT" sz="1400" b="1" dirty="0" smtClean="0">
                <a:solidFill>
                  <a:schemeClr val="tx1"/>
                </a:solidFill>
              </a:rPr>
              <a:t>išdėlioju </a:t>
            </a:r>
            <a:r>
              <a:rPr lang="lt-LT" sz="1400" b="1" dirty="0">
                <a:solidFill>
                  <a:schemeClr val="tx1"/>
                </a:solidFill>
              </a:rPr>
              <a:t>visą vilną. Vilnos kraštus </a:t>
            </a:r>
            <a:r>
              <a:rPr lang="lt-LT" sz="1400" b="1" dirty="0" smtClean="0">
                <a:solidFill>
                  <a:schemeClr val="tx1"/>
                </a:solidFill>
              </a:rPr>
              <a:t>užlankstau ir apvynioju siūlu, </a:t>
            </a:r>
            <a:r>
              <a:rPr lang="lt-LT" sz="1400" b="1" dirty="0">
                <a:solidFill>
                  <a:schemeClr val="tx1"/>
                </a:solidFill>
              </a:rPr>
              <a:t>kad nekristų. Taip atrodo baigti </a:t>
            </a:r>
            <a:r>
              <a:rPr lang="lt-LT" sz="1400" b="1" dirty="0" smtClean="0">
                <a:solidFill>
                  <a:schemeClr val="tx1"/>
                </a:solidFill>
              </a:rPr>
              <a:t>veltiniai. Atlikimas – sausas vėlimas.</a:t>
            </a:r>
            <a:endParaRPr lang="lt-LT" sz="1400" b="1" dirty="0">
              <a:solidFill>
                <a:schemeClr val="tx1"/>
              </a:solidFill>
            </a:endParaRPr>
          </a:p>
          <a:p>
            <a:pPr algn="ctr"/>
            <a:endParaRPr lang="lt-L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77</TotalTime>
  <Words>369</Words>
  <Application>Microsoft Office PowerPoint</Application>
  <PresentationFormat>On-screen Show (4:3)</PresentationFormat>
  <Paragraphs>46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Clarity</vt:lpstr>
      <vt:lpstr>Virtuali pamoka – tradicinių veltinių vėlimas</vt:lpstr>
      <vt:lpstr>Naudojamos priemonės ir medžiagos</vt:lpstr>
      <vt:lpstr>1 nuotrauka. Atsveriu vieną kilogramą vilnos karšinio. Perskiriu per pusę.</vt:lpstr>
      <vt:lpstr>2 nuotrauka. Pagal lekalo dydį išdėlioju vilnos karšinį kiekvienam veltiniui atskirai. </vt:lpstr>
      <vt:lpstr>3 nuotrauka. Ant išdėliotos vilnos dedu lekalus.</vt:lpstr>
      <vt:lpstr>4 nuotrauka. Ant lekalų dedu vilną.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Virtuali vilnos vėlimo pamoka – tradicinių veltinių vėlimas</dc:title>
  <dc:creator>Vilma</dc:creator>
  <cp:lastModifiedBy>Vilma</cp:lastModifiedBy>
  <cp:revision>8</cp:revision>
  <dcterms:created xsi:type="dcterms:W3CDTF">2022-03-26T04:53:52Z</dcterms:created>
  <dcterms:modified xsi:type="dcterms:W3CDTF">2022-03-26T06:10:55Z</dcterms:modified>
</cp:coreProperties>
</file>